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CL" sz="1800" dirty="0"/>
              <a:t>Sexo de los encuestados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Hoja4!$D$6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96-4386-A9D1-5A34C6AABBE2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96-4386-A9D1-5A34C6AABBE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578C242-EE01-4FA5-9C2D-2ACB30518F87}" type="CATEGORYNAME">
                      <a:rPr lang="en-US" sz="1600"/>
                      <a:pPr/>
                      <a:t>[NOMBRE DE CATEGORÍA]</a:t>
                    </a:fld>
                    <a:r>
                      <a:rPr lang="en-US" sz="1600" baseline="0" dirty="0"/>
                      <a:t>
</a:t>
                    </a:r>
                    <a:fld id="{66C265FF-9E40-4D55-9E3A-084B52FFB566}" type="PERCENTAGE">
                      <a:rPr lang="en-US" sz="1600" baseline="0"/>
                      <a:pPr/>
                      <a:t>[PORCENTAJE]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96-4386-A9D1-5A34C6AABB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6243A4-26C0-42AB-9C32-078AA8908387}" type="CATEGORYNAME">
                      <a:rPr lang="en-US" sz="1600"/>
                      <a:pPr/>
                      <a:t>[NOMBRE DE CATEGORÍA]</a:t>
                    </a:fld>
                    <a:r>
                      <a:rPr lang="en-US" sz="1600" baseline="0" dirty="0"/>
                      <a:t>
</a:t>
                    </a:r>
                    <a:fld id="{A9FA842D-6E14-4128-89D6-023CB453C90A}" type="PERCENTAGE">
                      <a:rPr lang="en-US" sz="1600" baseline="0"/>
                      <a:pPr/>
                      <a:t>[PORCENTAJE]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96-4386-A9D1-5A34C6AA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Hoja4!$C$7:$C$8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Hoja4!$D$7:$D$8</c:f>
              <c:numCache>
                <c:formatCode>###0</c:formatCode>
                <c:ptCount val="2"/>
                <c:pt idx="0">
                  <c:v>196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96-4386-A9D1-5A34C6AABB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/>
              <a:t>Si</a:t>
            </a:r>
            <a:r>
              <a:rPr lang="es-CL" sz="2400" baseline="0"/>
              <a:t> la elección fuera el próximo domingo (%)</a:t>
            </a:r>
            <a:endParaRPr lang="es-CL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Hoja3!$C$7:$C$13</c:f>
              <c:strCache>
                <c:ptCount val="7"/>
                <c:pt idx="0">
                  <c:v>Pamela Henríquez</c:v>
                </c:pt>
                <c:pt idx="1">
                  <c:v>Raimundo Canquil</c:v>
                </c:pt>
                <c:pt idx="2">
                  <c:v>Carlos Drews</c:v>
                </c:pt>
                <c:pt idx="3">
                  <c:v>Patricio Correa</c:v>
                </c:pt>
                <c:pt idx="4">
                  <c:v>Inés Núñez</c:v>
                </c:pt>
                <c:pt idx="5">
                  <c:v>Boris Durán</c:v>
                </c:pt>
                <c:pt idx="6">
                  <c:v>Ninguno</c:v>
                </c:pt>
              </c:strCache>
            </c:strRef>
          </c:cat>
          <c:val>
            <c:numRef>
              <c:f>Hoja3!$D$7:$D$13</c:f>
            </c:numRef>
          </c:val>
          <c:extLst>
            <c:ext xmlns:c16="http://schemas.microsoft.com/office/drawing/2014/chart" uri="{C3380CC4-5D6E-409C-BE32-E72D297353CC}">
              <c16:uniqueId val="{00000000-4A56-48B2-9594-5BFE80CD980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Hoja3!$C$7:$C$13</c:f>
              <c:strCache>
                <c:ptCount val="7"/>
                <c:pt idx="0">
                  <c:v>Pamela Henríquez</c:v>
                </c:pt>
                <c:pt idx="1">
                  <c:v>Raimundo Canquil</c:v>
                </c:pt>
                <c:pt idx="2">
                  <c:v>Carlos Drews</c:v>
                </c:pt>
                <c:pt idx="3">
                  <c:v>Patricio Correa</c:v>
                </c:pt>
                <c:pt idx="4">
                  <c:v>Inés Núñez</c:v>
                </c:pt>
                <c:pt idx="5">
                  <c:v>Boris Durán</c:v>
                </c:pt>
                <c:pt idx="6">
                  <c:v>Ninguno</c:v>
                </c:pt>
              </c:strCache>
            </c:strRef>
          </c:cat>
          <c:val>
            <c:numRef>
              <c:f>Hoja3!$E$7:$E$13</c:f>
              <c:numCache>
                <c:formatCode>###0.0</c:formatCode>
                <c:ptCount val="7"/>
                <c:pt idx="0">
                  <c:v>2.25</c:v>
                </c:pt>
                <c:pt idx="1">
                  <c:v>11.5</c:v>
                </c:pt>
                <c:pt idx="2">
                  <c:v>16.75</c:v>
                </c:pt>
                <c:pt idx="3">
                  <c:v>1</c:v>
                </c:pt>
                <c:pt idx="4">
                  <c:v>4.75</c:v>
                </c:pt>
                <c:pt idx="5">
                  <c:v>8.75</c:v>
                </c:pt>
                <c:pt idx="6">
                  <c:v>55.000000000000007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6-48B2-9594-5BFE80CD9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6375680"/>
        <c:axId val="2023828000"/>
      </c:barChart>
      <c:catAx>
        <c:axId val="202637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3828000"/>
        <c:crosses val="autoZero"/>
        <c:auto val="1"/>
        <c:lblAlgn val="ctr"/>
        <c:lblOffset val="100"/>
        <c:noMultiLvlLbl val="0"/>
      </c:catAx>
      <c:valAx>
        <c:axId val="202382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637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/>
              <a:t>Si</a:t>
            </a:r>
            <a:r>
              <a:rPr lang="es-CL" sz="2000" baseline="0"/>
              <a:t> la elección fuera el próximo domingo (proyección porcentual )</a:t>
            </a:r>
            <a:endParaRPr lang="es-CL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Hoja3!$C$7:$C$12</c:f>
              <c:strCache>
                <c:ptCount val="6"/>
                <c:pt idx="0">
                  <c:v>Pamela Henríquez</c:v>
                </c:pt>
                <c:pt idx="1">
                  <c:v>Raimundo Canquil</c:v>
                </c:pt>
                <c:pt idx="2">
                  <c:v>Carlos Drews</c:v>
                </c:pt>
                <c:pt idx="3">
                  <c:v>Patricio Correa</c:v>
                </c:pt>
                <c:pt idx="4">
                  <c:v>Inés Núñez</c:v>
                </c:pt>
                <c:pt idx="5">
                  <c:v>Boris Durán</c:v>
                </c:pt>
              </c:strCache>
            </c:strRef>
          </c:cat>
          <c:val>
            <c:numRef>
              <c:f>Hoja3!$D$7:$D$12</c:f>
            </c:numRef>
          </c:val>
          <c:extLst>
            <c:ext xmlns:c16="http://schemas.microsoft.com/office/drawing/2014/chart" uri="{C3380CC4-5D6E-409C-BE32-E72D297353CC}">
              <c16:uniqueId val="{00000000-0BEE-4016-BABB-566F1C30349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Hoja3!$C$7:$C$12</c:f>
              <c:strCache>
                <c:ptCount val="6"/>
                <c:pt idx="0">
                  <c:v>Pamela Henríquez</c:v>
                </c:pt>
                <c:pt idx="1">
                  <c:v>Raimundo Canquil</c:v>
                </c:pt>
                <c:pt idx="2">
                  <c:v>Carlos Drews</c:v>
                </c:pt>
                <c:pt idx="3">
                  <c:v>Patricio Correa</c:v>
                </c:pt>
                <c:pt idx="4">
                  <c:v>Inés Núñez</c:v>
                </c:pt>
                <c:pt idx="5">
                  <c:v>Boris Durán</c:v>
                </c:pt>
              </c:strCache>
            </c:strRef>
          </c:cat>
          <c:val>
            <c:numRef>
              <c:f>Hoja3!$E$7:$E$12</c:f>
              <c:numCache>
                <c:formatCode>###0.00</c:formatCode>
                <c:ptCount val="6"/>
                <c:pt idx="0">
                  <c:v>0.05</c:v>
                </c:pt>
                <c:pt idx="1">
                  <c:v>0.25555555555555554</c:v>
                </c:pt>
                <c:pt idx="2">
                  <c:v>0.37222222222222223</c:v>
                </c:pt>
                <c:pt idx="3">
                  <c:v>2.2222222222222223E-2</c:v>
                </c:pt>
                <c:pt idx="4">
                  <c:v>0.10555555555555556</c:v>
                </c:pt>
                <c:pt idx="5">
                  <c:v>0.19444444444444445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E-4016-BABB-566F1C303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471296"/>
        <c:axId val="124820112"/>
      </c:barChart>
      <c:catAx>
        <c:axId val="11514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4820112"/>
        <c:crosses val="autoZero"/>
        <c:auto val="1"/>
        <c:lblAlgn val="ctr"/>
        <c:lblOffset val="100"/>
        <c:noMultiLvlLbl val="0"/>
      </c:catAx>
      <c:valAx>
        <c:axId val="1248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14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/>
              <a:t>¿Considera que Carlos Drews sería un buen alcalde?</a:t>
            </a:r>
          </a:p>
        </c:rich>
      </c:tx>
      <c:layout>
        <c:manualLayout>
          <c:xMode val="edge"/>
          <c:yMode val="edge"/>
          <c:x val="0.18411184396485519"/>
          <c:y val="2.20152633380859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Hoja4!$C$6:$C$9</c:f>
              <c:strCache>
                <c:ptCount val="4"/>
                <c:pt idx="0">
                  <c:v>SI</c:v>
                </c:pt>
                <c:pt idx="1">
                  <c:v>NO</c:v>
                </c:pt>
                <c:pt idx="2">
                  <c:v>NO SABE</c:v>
                </c:pt>
                <c:pt idx="3">
                  <c:v>NO RESPONDE</c:v>
                </c:pt>
              </c:strCache>
            </c:strRef>
          </c:cat>
          <c:val>
            <c:numRef>
              <c:f>Hoja4!$D$6:$D$9</c:f>
            </c:numRef>
          </c:val>
          <c:extLst>
            <c:ext xmlns:c16="http://schemas.microsoft.com/office/drawing/2014/chart" uri="{C3380CC4-5D6E-409C-BE32-E72D297353CC}">
              <c16:uniqueId val="{00000000-AB47-4D69-9A3B-52A5D3ED95C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Hoja4!$C$6:$C$9</c:f>
              <c:strCache>
                <c:ptCount val="4"/>
                <c:pt idx="0">
                  <c:v>SI</c:v>
                </c:pt>
                <c:pt idx="1">
                  <c:v>NO</c:v>
                </c:pt>
                <c:pt idx="2">
                  <c:v>NO SABE</c:v>
                </c:pt>
                <c:pt idx="3">
                  <c:v>NO RESPONDE</c:v>
                </c:pt>
              </c:strCache>
            </c:strRef>
          </c:cat>
          <c:val>
            <c:numRef>
              <c:f>Hoja4!$E$6:$E$9</c:f>
              <c:numCache>
                <c:formatCode>###0.0</c:formatCode>
                <c:ptCount val="4"/>
                <c:pt idx="0">
                  <c:v>20.75</c:v>
                </c:pt>
                <c:pt idx="1">
                  <c:v>6.25</c:v>
                </c:pt>
                <c:pt idx="2">
                  <c:v>67.75</c:v>
                </c:pt>
                <c:pt idx="3">
                  <c:v>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47-4D69-9A3B-52A5D3ED9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259536"/>
        <c:axId val="2024874976"/>
      </c:barChart>
      <c:catAx>
        <c:axId val="20372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4874976"/>
        <c:crosses val="autoZero"/>
        <c:auto val="1"/>
        <c:lblAlgn val="ctr"/>
        <c:lblOffset val="100"/>
        <c:noMultiLvlLbl val="0"/>
      </c:catAx>
      <c:valAx>
        <c:axId val="202487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3725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 dirty="0"/>
              <a:t>Porcentaje</a:t>
            </a:r>
            <a:r>
              <a:rPr lang="es-CL" sz="2000" baseline="0" dirty="0"/>
              <a:t> de aprobación de Carlos </a:t>
            </a:r>
            <a:r>
              <a:rPr lang="es-CL" sz="2000" baseline="0" dirty="0" err="1"/>
              <a:t>Drews</a:t>
            </a:r>
            <a:r>
              <a:rPr lang="es-CL" sz="2000" baseline="0" dirty="0"/>
              <a:t> considerando los encuestados que lo conocen </a:t>
            </a:r>
            <a:endParaRPr lang="es-CL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Hoja4!$C$6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Hoja4!$D$6:$E$6</c:f>
              <c:numCache>
                <c:formatCode>###0.00</c:formatCode>
                <c:ptCount val="1"/>
                <c:pt idx="0">
                  <c:v>0.76851851851851849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F-44DA-AB96-0D26486836C5}"/>
            </c:ext>
          </c:extLst>
        </c:ser>
        <c:ser>
          <c:idx val="1"/>
          <c:order val="1"/>
          <c:tx>
            <c:strRef>
              <c:f>Hoja4!$C$7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Hoja4!$D$7:$E$7</c:f>
              <c:numCache>
                <c:formatCode>###0.00</c:formatCode>
                <c:ptCount val="1"/>
                <c:pt idx="0">
                  <c:v>0.23148148148148148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F-44DA-AB96-0D2648683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562608"/>
        <c:axId val="29323936"/>
      </c:barChart>
      <c:catAx>
        <c:axId val="253562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323936"/>
        <c:crosses val="autoZero"/>
        <c:auto val="1"/>
        <c:lblAlgn val="ctr"/>
        <c:lblOffset val="100"/>
        <c:noMultiLvlLbl val="0"/>
      </c:catAx>
      <c:valAx>
        <c:axId val="2932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5356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 b="1" dirty="0">
                <a:solidFill>
                  <a:schemeClr val="bg1"/>
                </a:solidFill>
              </a:rPr>
              <a:t>Sueños para </a:t>
            </a:r>
            <a:r>
              <a:rPr lang="es-CL" sz="2800" b="1" dirty="0" err="1">
                <a:solidFill>
                  <a:schemeClr val="bg1"/>
                </a:solidFill>
              </a:rPr>
              <a:t>curicó</a:t>
            </a:r>
            <a:r>
              <a:rPr lang="es-CL" sz="2800" b="1" dirty="0">
                <a:solidFill>
                  <a:schemeClr val="bg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Hoja17!$B$5:$B$21</c:f>
              <c:strCache>
                <c:ptCount val="17"/>
                <c:pt idx="0">
                  <c:v>Mejorar la salud</c:v>
                </c:pt>
                <c:pt idx="1">
                  <c:v>Más plazas y áreas verdes </c:v>
                </c:pt>
                <c:pt idx="2">
                  <c:v>Mejorar Cerro Condell</c:v>
                </c:pt>
                <c:pt idx="3">
                  <c:v>Más espacios deportivos</c:v>
                </c:pt>
                <c:pt idx="4">
                  <c:v>Construcción de un Museo</c:v>
                </c:pt>
                <c:pt idx="5">
                  <c:v>Mejorar los colegios</c:v>
                </c:pt>
                <c:pt idx="6">
                  <c:v>Arreglo de calles y veredas </c:v>
                </c:pt>
                <c:pt idx="7">
                  <c:v>Recuperar antiguo teatro </c:v>
                </c:pt>
                <c:pt idx="8">
                  <c:v>Más Jardines infantiles</c:v>
                </c:pt>
                <c:pt idx="9">
                  <c:v>Mejorar terminal de trenes</c:v>
                </c:pt>
                <c:pt idx="10">
                  <c:v>Confección de más retenes </c:v>
                </c:pt>
                <c:pt idx="11">
                  <c:v>Hogar Tercera edad</c:v>
                </c:pt>
                <c:pt idx="12">
                  <c:v>Arreglo entrada curicó </c:v>
                </c:pt>
                <c:pt idx="13">
                  <c:v>Casas dignas </c:v>
                </c:pt>
                <c:pt idx="14">
                  <c:v>Mejores Cesfam</c:v>
                </c:pt>
                <c:pt idx="15">
                  <c:v>Más Ciclovías</c:v>
                </c:pt>
                <c:pt idx="16">
                  <c:v>Otros</c:v>
                </c:pt>
              </c:strCache>
            </c:strRef>
          </c:cat>
          <c:val>
            <c:numRef>
              <c:f>Hoja17!$C$5:$C$21</c:f>
            </c:numRef>
          </c:val>
          <c:extLst>
            <c:ext xmlns:c16="http://schemas.microsoft.com/office/drawing/2014/chart" uri="{C3380CC4-5D6E-409C-BE32-E72D297353CC}">
              <c16:uniqueId val="{00000000-C978-4770-9A48-B46345339AA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Hoja17!$B$5:$B$21</c:f>
              <c:strCache>
                <c:ptCount val="17"/>
                <c:pt idx="0">
                  <c:v>Mejorar la salud</c:v>
                </c:pt>
                <c:pt idx="1">
                  <c:v>Más plazas y áreas verdes </c:v>
                </c:pt>
                <c:pt idx="2">
                  <c:v>Mejorar Cerro Condell</c:v>
                </c:pt>
                <c:pt idx="3">
                  <c:v>Más espacios deportivos</c:v>
                </c:pt>
                <c:pt idx="4">
                  <c:v>Construcción de un Museo</c:v>
                </c:pt>
                <c:pt idx="5">
                  <c:v>Mejorar los colegios</c:v>
                </c:pt>
                <c:pt idx="6">
                  <c:v>Arreglo de calles y veredas </c:v>
                </c:pt>
                <c:pt idx="7">
                  <c:v>Recuperar antiguo teatro </c:v>
                </c:pt>
                <c:pt idx="8">
                  <c:v>Más Jardines infantiles</c:v>
                </c:pt>
                <c:pt idx="9">
                  <c:v>Mejorar terminal de trenes</c:v>
                </c:pt>
                <c:pt idx="10">
                  <c:v>Confección de más retenes </c:v>
                </c:pt>
                <c:pt idx="11">
                  <c:v>Hogar Tercera edad</c:v>
                </c:pt>
                <c:pt idx="12">
                  <c:v>Arreglo entrada curicó </c:v>
                </c:pt>
                <c:pt idx="13">
                  <c:v>Casas dignas </c:v>
                </c:pt>
                <c:pt idx="14">
                  <c:v>Mejores Cesfam</c:v>
                </c:pt>
                <c:pt idx="15">
                  <c:v>Más Ciclovías</c:v>
                </c:pt>
                <c:pt idx="16">
                  <c:v>Otros</c:v>
                </c:pt>
              </c:strCache>
            </c:strRef>
          </c:cat>
          <c:val>
            <c:numRef>
              <c:f>Hoja17!$D$5:$D$21</c:f>
              <c:numCache>
                <c:formatCode>0.0</c:formatCode>
                <c:ptCount val="17"/>
                <c:pt idx="0">
                  <c:v>11.320754716981133</c:v>
                </c:pt>
                <c:pt idx="1">
                  <c:v>9.7770154373927962</c:v>
                </c:pt>
                <c:pt idx="2">
                  <c:v>8.4048027444253854</c:v>
                </c:pt>
                <c:pt idx="3">
                  <c:v>5.3173241852487134</c:v>
                </c:pt>
                <c:pt idx="4">
                  <c:v>5.3173241852487134</c:v>
                </c:pt>
                <c:pt idx="5">
                  <c:v>5.1457975986277873</c:v>
                </c:pt>
                <c:pt idx="6">
                  <c:v>4.9742710120068612</c:v>
                </c:pt>
                <c:pt idx="7">
                  <c:v>4.2881646655231558</c:v>
                </c:pt>
                <c:pt idx="8">
                  <c:v>4.1166380789022305</c:v>
                </c:pt>
                <c:pt idx="9">
                  <c:v>4.1166380789022305</c:v>
                </c:pt>
                <c:pt idx="10">
                  <c:v>3.4305317324185252</c:v>
                </c:pt>
                <c:pt idx="11">
                  <c:v>3.0874785591766725</c:v>
                </c:pt>
                <c:pt idx="12">
                  <c:v>2.7444253859348198</c:v>
                </c:pt>
                <c:pt idx="13">
                  <c:v>2.7444253859348198</c:v>
                </c:pt>
                <c:pt idx="14">
                  <c:v>2.7444253859348198</c:v>
                </c:pt>
                <c:pt idx="15">
                  <c:v>2.5728987993138936</c:v>
                </c:pt>
                <c:pt idx="16">
                  <c:v>19.897084048027445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8-4770-9A48-B46345339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021551"/>
        <c:axId val="286122671"/>
      </c:barChart>
      <c:catAx>
        <c:axId val="130502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86122671"/>
        <c:crosses val="autoZero"/>
        <c:auto val="1"/>
        <c:lblAlgn val="ctr"/>
        <c:lblOffset val="100"/>
        <c:noMultiLvlLbl val="0"/>
      </c:catAx>
      <c:valAx>
        <c:axId val="28612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0502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/>
              <a:t>¿Votaría por Paulina Vodanovic para senadora?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Hoja8!$C$4:$C$6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SABE, NO RESPONDE</c:v>
                </c:pt>
              </c:strCache>
            </c:strRef>
          </c:cat>
          <c:val>
            <c:numRef>
              <c:f>Hoja8!$D$4:$D$6</c:f>
            </c:numRef>
          </c:val>
          <c:extLst>
            <c:ext xmlns:c16="http://schemas.microsoft.com/office/drawing/2014/chart" uri="{C3380CC4-5D6E-409C-BE32-E72D297353CC}">
              <c16:uniqueId val="{00000000-5525-4E90-B5A2-C01C0C53FAE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Hoja8!$C$4:$C$6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SABE, NO RESPONDE</c:v>
                </c:pt>
              </c:strCache>
            </c:strRef>
          </c:cat>
          <c:val>
            <c:numRef>
              <c:f>Hoja8!$E$4:$E$6</c:f>
              <c:numCache>
                <c:formatCode>###0.0</c:formatCode>
                <c:ptCount val="3"/>
                <c:pt idx="0">
                  <c:v>5</c:v>
                </c:pt>
                <c:pt idx="1">
                  <c:v>32.25</c:v>
                </c:pt>
                <c:pt idx="2">
                  <c:v>62.749999999999993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5-4E90-B5A2-C01C0C53F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0089487"/>
        <c:axId val="1300603855"/>
      </c:barChart>
      <c:catAx>
        <c:axId val="1300089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00603855"/>
        <c:crosses val="autoZero"/>
        <c:auto val="1"/>
        <c:lblAlgn val="ctr"/>
        <c:lblOffset val="100"/>
        <c:noMultiLvlLbl val="0"/>
      </c:catAx>
      <c:valAx>
        <c:axId val="1300603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0008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rango</a:t>
            </a:r>
            <a:r>
              <a:rPr lang="en-US" sz="2000" baseline="0" dirty="0"/>
              <a:t> </a:t>
            </a:r>
            <a:r>
              <a:rPr lang="en-US" sz="2000" baseline="0" dirty="0" err="1"/>
              <a:t>etareo</a:t>
            </a:r>
            <a:r>
              <a:rPr lang="en-US" sz="2000" baseline="0" dirty="0"/>
              <a:t> </a:t>
            </a:r>
            <a:r>
              <a:rPr lang="en-US" sz="2000" baseline="0" dirty="0" err="1"/>
              <a:t>encuestados</a:t>
            </a:r>
            <a:r>
              <a:rPr lang="en-US" sz="2000" baseline="0" dirty="0"/>
              <a:t>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Hoja5!$C$8:$C$10</c:f>
              <c:strCache>
                <c:ptCount val="3"/>
                <c:pt idx="0">
                  <c:v>Entre 18 y 34</c:v>
                </c:pt>
                <c:pt idx="1">
                  <c:v>Entre 35 y 54</c:v>
                </c:pt>
                <c:pt idx="2">
                  <c:v>55 ó más</c:v>
                </c:pt>
              </c:strCache>
            </c:strRef>
          </c:cat>
          <c:val>
            <c:numRef>
              <c:f>Hoja5!$D$8:$D$10</c:f>
              <c:numCache>
                <c:formatCode>###0</c:formatCode>
                <c:ptCount val="3"/>
                <c:pt idx="0">
                  <c:v>114</c:v>
                </c:pt>
                <c:pt idx="1">
                  <c:v>156</c:v>
                </c:pt>
                <c:pt idx="2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D6-4D8E-800C-9311AE2BF7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161472480"/>
        <c:axId val="1152705184"/>
      </c:lineChart>
      <c:catAx>
        <c:axId val="116147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2705184"/>
        <c:crosses val="autoZero"/>
        <c:auto val="1"/>
        <c:lblAlgn val="ctr"/>
        <c:lblOffset val="100"/>
        <c:noMultiLvlLbl val="0"/>
      </c:catAx>
      <c:valAx>
        <c:axId val="1152705184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1614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dirty="0"/>
              <a:t>Porcentaje de personas </a:t>
            </a:r>
            <a:r>
              <a:rPr lang="es-CL" sz="2400" baseline="0" dirty="0"/>
              <a:t>encuestadas según grupo </a:t>
            </a:r>
            <a:r>
              <a:rPr lang="es-CL" sz="2400" baseline="0" dirty="0" err="1"/>
              <a:t>etareo</a:t>
            </a:r>
            <a:r>
              <a:rPr lang="es-CL" sz="2400" baseline="0" dirty="0"/>
              <a:t> </a:t>
            </a:r>
            <a:endParaRPr lang="es-C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7A0-49BC-916E-71A2FF9B01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7A0-49BC-916E-71A2FF9B01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7A0-49BC-916E-71A2FF9B019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Hoja5!$C$8:$C$10</c:f>
              <c:strCache>
                <c:ptCount val="3"/>
                <c:pt idx="0">
                  <c:v>Entre 18 y 34</c:v>
                </c:pt>
                <c:pt idx="1">
                  <c:v>Entre 35 y 54</c:v>
                </c:pt>
                <c:pt idx="2">
                  <c:v>55 ó más</c:v>
                </c:pt>
              </c:strCache>
            </c:strRef>
          </c:cat>
          <c:val>
            <c:numRef>
              <c:f>Hoja5!$D$8:$D$10</c:f>
              <c:numCache>
                <c:formatCode>###0</c:formatCode>
                <c:ptCount val="3"/>
                <c:pt idx="0">
                  <c:v>114</c:v>
                </c:pt>
                <c:pt idx="1">
                  <c:v>156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A0-49BC-916E-71A2FF9B019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F7A0-49BC-916E-71A2FF9B01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F7A0-49BC-916E-71A2FF9B01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F7A0-49BC-916E-71A2FF9B019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Hoja5!$C$8:$C$10</c:f>
              <c:strCache>
                <c:ptCount val="3"/>
                <c:pt idx="0">
                  <c:v>Entre 18 y 34</c:v>
                </c:pt>
                <c:pt idx="1">
                  <c:v>Entre 35 y 54</c:v>
                </c:pt>
                <c:pt idx="2">
                  <c:v>55 ó más</c:v>
                </c:pt>
              </c:strCache>
            </c:strRef>
          </c:cat>
          <c:val>
            <c:numRef>
              <c:f>Hoja5!$E$8:$E$10</c:f>
              <c:numCache>
                <c:formatCode>###0.0</c:formatCode>
                <c:ptCount val="3"/>
                <c:pt idx="0">
                  <c:v>28.499999999999996</c:v>
                </c:pt>
                <c:pt idx="1">
                  <c:v>39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7A0-49BC-916E-71A2FF9B01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/>
              <a:t>Nivel de conocimiento de Carlos Drews por territorio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Hoja5!$D$6:$D$15</c:f>
            </c:numRef>
          </c:val>
          <c:extLst>
            <c:ext xmlns:c16="http://schemas.microsoft.com/office/drawing/2014/chart" uri="{C3380CC4-5D6E-409C-BE32-E72D297353CC}">
              <c16:uniqueId val="{00000000-FF37-4A31-A76C-945B4D78209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Hoja5!$E$6:$E$15</c:f>
            </c:numRef>
          </c:val>
          <c:extLst>
            <c:ext xmlns:c16="http://schemas.microsoft.com/office/drawing/2014/chart" uri="{C3380CC4-5D6E-409C-BE32-E72D297353CC}">
              <c16:uniqueId val="{00000001-FF37-4A31-A76C-945B4D78209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Hoja5!$F$6:$F$15</c:f>
            </c:numRef>
          </c:val>
          <c:extLst>
            <c:ext xmlns:c16="http://schemas.microsoft.com/office/drawing/2014/chart" uri="{C3380CC4-5D6E-409C-BE32-E72D297353CC}">
              <c16:uniqueId val="{00000002-FF37-4A31-A76C-945B4D782099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Hoja5!$G$6:$G$15</c:f>
            </c:numRef>
          </c:val>
          <c:extLst>
            <c:ext xmlns:c16="http://schemas.microsoft.com/office/drawing/2014/chart" uri="{C3380CC4-5D6E-409C-BE32-E72D297353CC}">
              <c16:uniqueId val="{00000003-FF37-4A31-A76C-945B4D782099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Hoja5!$H$6:$H$15</c:f>
            </c:numRef>
          </c:val>
          <c:extLst>
            <c:ext xmlns:c16="http://schemas.microsoft.com/office/drawing/2014/chart" uri="{C3380CC4-5D6E-409C-BE32-E72D297353CC}">
              <c16:uniqueId val="{00000004-FF37-4A31-A76C-945B4D782099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Hoja5!$I$6:$I$15</c:f>
            </c:numRef>
          </c:val>
          <c:extLst>
            <c:ext xmlns:c16="http://schemas.microsoft.com/office/drawing/2014/chart" uri="{C3380CC4-5D6E-409C-BE32-E72D297353CC}">
              <c16:uniqueId val="{00000005-FF37-4A31-A76C-945B4D782099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Hoja5!$J$6:$J$15</c:f>
            </c:numRef>
          </c:val>
          <c:extLst>
            <c:ext xmlns:c16="http://schemas.microsoft.com/office/drawing/2014/chart" uri="{C3380CC4-5D6E-409C-BE32-E72D297353CC}">
              <c16:uniqueId val="{00000006-FF37-4A31-A76C-945B4D782099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Hoja5!$C$6:$C$15</c:f>
              <c:strCache>
                <c:ptCount val="10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</c:strCache>
            </c:strRef>
          </c:cat>
          <c:val>
            <c:numRef>
              <c:f>Hoja5!$K$6:$K$15</c:f>
              <c:numCache>
                <c:formatCode>###0</c:formatCode>
                <c:ptCount val="10"/>
                <c:pt idx="0">
                  <c:v>25</c:v>
                </c:pt>
                <c:pt idx="1">
                  <c:v>35</c:v>
                </c:pt>
                <c:pt idx="2">
                  <c:v>35.106382978723403</c:v>
                </c:pt>
                <c:pt idx="3">
                  <c:v>38.775510204081634</c:v>
                </c:pt>
                <c:pt idx="4">
                  <c:v>21.428571428571427</c:v>
                </c:pt>
                <c:pt idx="5">
                  <c:v>7.8431372549019605</c:v>
                </c:pt>
                <c:pt idx="6">
                  <c:v>45.833333333333329</c:v>
                </c:pt>
                <c:pt idx="7">
                  <c:v>13.043478260869565</c:v>
                </c:pt>
                <c:pt idx="8">
                  <c:v>13.725490196078432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37-4A31-A76C-945B4D782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3659279"/>
        <c:axId val="1974101647"/>
      </c:barChart>
      <c:catAx>
        <c:axId val="1353659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74101647"/>
        <c:crosses val="autoZero"/>
        <c:auto val="1"/>
        <c:lblAlgn val="ctr"/>
        <c:lblOffset val="100"/>
        <c:noMultiLvlLbl val="0"/>
      </c:catAx>
      <c:valAx>
        <c:axId val="1974101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53659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Nota a Carlos Drews </a:t>
            </a:r>
            <a:r>
              <a:rPr lang="en-US" sz="2800" dirty="0" err="1">
                <a:solidFill>
                  <a:schemeClr val="bg1"/>
                </a:solidFill>
              </a:rPr>
              <a:t>por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territorio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Hoja6!$D$7:$D$17</c:f>
            </c:numRef>
          </c:val>
          <c:extLst>
            <c:ext xmlns:c16="http://schemas.microsoft.com/office/drawing/2014/chart" uri="{C3380CC4-5D6E-409C-BE32-E72D297353CC}">
              <c16:uniqueId val="{00000000-95B2-4E4A-82DD-0E5D896AC11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Hoja6!$E$7:$E$17</c:f>
            </c:numRef>
          </c:val>
          <c:extLst>
            <c:ext xmlns:c16="http://schemas.microsoft.com/office/drawing/2014/chart" uri="{C3380CC4-5D6E-409C-BE32-E72D297353CC}">
              <c16:uniqueId val="{00000001-95B2-4E4A-82DD-0E5D896AC11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Hoja6!$F$7:$F$17</c:f>
            </c:numRef>
          </c:val>
          <c:extLst>
            <c:ext xmlns:c16="http://schemas.microsoft.com/office/drawing/2014/chart" uri="{C3380CC4-5D6E-409C-BE32-E72D297353CC}">
              <c16:uniqueId val="{00000002-95B2-4E4A-82DD-0E5D896AC11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Hoja6!$G$7:$G$17</c:f>
            </c:numRef>
          </c:val>
          <c:extLst>
            <c:ext xmlns:c16="http://schemas.microsoft.com/office/drawing/2014/chart" uri="{C3380CC4-5D6E-409C-BE32-E72D297353CC}">
              <c16:uniqueId val="{00000003-95B2-4E4A-82DD-0E5D896AC11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Hoja6!$H$7:$H$17</c:f>
            </c:numRef>
          </c:val>
          <c:extLst>
            <c:ext xmlns:c16="http://schemas.microsoft.com/office/drawing/2014/chart" uri="{C3380CC4-5D6E-409C-BE32-E72D297353CC}">
              <c16:uniqueId val="{00000004-95B2-4E4A-82DD-0E5D896AC11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Hoja6!$I$7:$I$17</c:f>
            </c:numRef>
          </c:val>
          <c:extLst>
            <c:ext xmlns:c16="http://schemas.microsoft.com/office/drawing/2014/chart" uri="{C3380CC4-5D6E-409C-BE32-E72D297353CC}">
              <c16:uniqueId val="{00000005-95B2-4E4A-82DD-0E5D896AC11F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Hoja6!$J$7:$J$17</c:f>
            </c:numRef>
          </c:val>
          <c:extLst>
            <c:ext xmlns:c16="http://schemas.microsoft.com/office/drawing/2014/chart" uri="{C3380CC4-5D6E-409C-BE32-E72D297353CC}">
              <c16:uniqueId val="{00000006-95B2-4E4A-82DD-0E5D896AC11F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Hoja6!$K$7:$K$17</c:f>
            </c:numRef>
          </c:val>
          <c:extLst>
            <c:ext xmlns:c16="http://schemas.microsoft.com/office/drawing/2014/chart" uri="{C3380CC4-5D6E-409C-BE32-E72D297353CC}">
              <c16:uniqueId val="{00000007-95B2-4E4A-82DD-0E5D896AC11F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Hoja6!$L$7:$L$17</c:f>
            </c:numRef>
          </c:val>
          <c:extLst>
            <c:ext xmlns:c16="http://schemas.microsoft.com/office/drawing/2014/chart" uri="{C3380CC4-5D6E-409C-BE32-E72D297353CC}">
              <c16:uniqueId val="{00000008-95B2-4E4A-82DD-0E5D896AC11F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Hoja6!$C$7:$C$17</c:f>
              <c:strCache>
                <c:ptCount val="11"/>
                <c:pt idx="0">
                  <c:v>Los Niches</c:v>
                </c:pt>
                <c:pt idx="1">
                  <c:v>Potrero Grande</c:v>
                </c:pt>
                <c:pt idx="2">
                  <c:v>Aguas Negras</c:v>
                </c:pt>
                <c:pt idx="3">
                  <c:v>Curicó - MR - Sol de Septiembre</c:v>
                </c:pt>
                <c:pt idx="4">
                  <c:v>Mataquito - Marquesa</c:v>
                </c:pt>
                <c:pt idx="5">
                  <c:v>Rauquén - San Sebastián</c:v>
                </c:pt>
                <c:pt idx="6">
                  <c:v>Bombero Garrido</c:v>
                </c:pt>
                <c:pt idx="7">
                  <c:v>Vaticano</c:v>
                </c:pt>
                <c:pt idx="8">
                  <c:v>Sarmiento</c:v>
                </c:pt>
                <c:pt idx="9">
                  <c:v>Santa Fé</c:v>
                </c:pt>
                <c:pt idx="10">
                  <c:v>boldo 1</c:v>
                </c:pt>
              </c:strCache>
            </c:strRef>
          </c:cat>
          <c:val>
            <c:numRef>
              <c:f>Hoja6!$M$7:$M$17</c:f>
              <c:numCache>
                <c:formatCode>###0.00</c:formatCode>
                <c:ptCount val="11"/>
                <c:pt idx="0">
                  <c:v>5</c:v>
                </c:pt>
                <c:pt idx="1">
                  <c:v>5.5555555555555554</c:v>
                </c:pt>
                <c:pt idx="2">
                  <c:v>5.4117647058823533</c:v>
                </c:pt>
                <c:pt idx="3">
                  <c:v>5.3125</c:v>
                </c:pt>
                <c:pt idx="4">
                  <c:v>4.833333333333333</c:v>
                </c:pt>
                <c:pt idx="5">
                  <c:v>3.6666666666666665</c:v>
                </c:pt>
                <c:pt idx="6">
                  <c:v>6.2727272727272725</c:v>
                </c:pt>
                <c:pt idx="7">
                  <c:v>6</c:v>
                </c:pt>
                <c:pt idx="8">
                  <c:v>6.2</c:v>
                </c:pt>
                <c:pt idx="9">
                  <c:v>5</c:v>
                </c:pt>
                <c:pt idx="10">
                  <c:v>5.666666666666667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B2-4E4A-82DD-0E5D896AC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7186847"/>
        <c:axId val="1976849151"/>
      </c:barChart>
      <c:catAx>
        <c:axId val="197718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76849151"/>
        <c:crosses val="autoZero"/>
        <c:auto val="1"/>
        <c:lblAlgn val="ctr"/>
        <c:lblOffset val="100"/>
        <c:noMultiLvlLbl val="0"/>
      </c:catAx>
      <c:valAx>
        <c:axId val="1976849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7718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000"/>
              <a:t>Si</a:t>
            </a:r>
            <a:r>
              <a:rPr lang="es-CL" sz="2000" baseline="0"/>
              <a:t> la elección fuera el próximo domingo</a:t>
            </a:r>
            <a:endParaRPr lang="es-CL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Hoja2!$I$24:$I$29</c:f>
              <c:strCache>
                <c:ptCount val="6"/>
                <c:pt idx="0">
                  <c:v>Roberto García</c:v>
                </c:pt>
                <c:pt idx="1">
                  <c:v>Javier Ahumada</c:v>
                </c:pt>
                <c:pt idx="2">
                  <c:v>David Muñoz</c:v>
                </c:pt>
                <c:pt idx="3">
                  <c:v>Carlos Drews</c:v>
                </c:pt>
                <c:pt idx="4">
                  <c:v>Pilar Contardo</c:v>
                </c:pt>
                <c:pt idx="5">
                  <c:v>Ninguno</c:v>
                </c:pt>
              </c:strCache>
            </c:strRef>
          </c:cat>
          <c:val>
            <c:numRef>
              <c:f>Hoja2!$J$24:$J$29</c:f>
              <c:numCache>
                <c:formatCode>###0.0</c:formatCode>
                <c:ptCount val="6"/>
                <c:pt idx="0">
                  <c:v>1</c:v>
                </c:pt>
                <c:pt idx="1">
                  <c:v>12.5</c:v>
                </c:pt>
                <c:pt idx="2">
                  <c:v>3</c:v>
                </c:pt>
                <c:pt idx="3">
                  <c:v>15</c:v>
                </c:pt>
                <c:pt idx="4">
                  <c:v>7.0000000000000009</c:v>
                </c:pt>
                <c:pt idx="5">
                  <c:v>61.250000000000007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2-47C9-A55F-69A9D2D1C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6379520"/>
        <c:axId val="2032319008"/>
      </c:barChart>
      <c:catAx>
        <c:axId val="202637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32319008"/>
        <c:crosses val="autoZero"/>
        <c:auto val="1"/>
        <c:lblAlgn val="ctr"/>
        <c:lblOffset val="100"/>
        <c:noMultiLvlLbl val="0"/>
      </c:catAx>
      <c:valAx>
        <c:axId val="203231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637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/>
              <a:t>Si</a:t>
            </a:r>
            <a:r>
              <a:rPr lang="es-CL" sz="1600" baseline="0"/>
              <a:t> la elección fuera el próximo domingo (proyección porcentual) </a:t>
            </a:r>
            <a:endParaRPr lang="es-CL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Hoja2!$C$37:$C$41</c:f>
              <c:strCache>
                <c:ptCount val="5"/>
                <c:pt idx="0">
                  <c:v>Roberto García</c:v>
                </c:pt>
                <c:pt idx="1">
                  <c:v>Javier Ahumada</c:v>
                </c:pt>
                <c:pt idx="2">
                  <c:v>David Muñoz</c:v>
                </c:pt>
                <c:pt idx="3">
                  <c:v>Carlos Drews</c:v>
                </c:pt>
                <c:pt idx="4">
                  <c:v>Pilar Contardo</c:v>
                </c:pt>
              </c:strCache>
            </c:strRef>
          </c:cat>
          <c:val>
            <c:numRef>
              <c:f>Hoja2!$D$37:$D$41</c:f>
            </c:numRef>
          </c:val>
          <c:extLst>
            <c:ext xmlns:c16="http://schemas.microsoft.com/office/drawing/2014/chart" uri="{C3380CC4-5D6E-409C-BE32-E72D297353CC}">
              <c16:uniqueId val="{00000000-FB00-4529-8B1F-C9FC06BF5D0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Hoja2!$C$37:$C$41</c:f>
              <c:strCache>
                <c:ptCount val="5"/>
                <c:pt idx="0">
                  <c:v>Roberto García</c:v>
                </c:pt>
                <c:pt idx="1">
                  <c:v>Javier Ahumada</c:v>
                </c:pt>
                <c:pt idx="2">
                  <c:v>David Muñoz</c:v>
                </c:pt>
                <c:pt idx="3">
                  <c:v>Carlos Drews</c:v>
                </c:pt>
                <c:pt idx="4">
                  <c:v>Pilar Contardo</c:v>
                </c:pt>
              </c:strCache>
            </c:strRef>
          </c:cat>
          <c:val>
            <c:numRef>
              <c:f>Hoja2!$E$37:$E$41</c:f>
              <c:numCache>
                <c:formatCode>###0.00</c:formatCode>
                <c:ptCount val="5"/>
                <c:pt idx="0">
                  <c:v>2.5974025974025976E-2</c:v>
                </c:pt>
                <c:pt idx="1">
                  <c:v>0.32467532467532467</c:v>
                </c:pt>
                <c:pt idx="2">
                  <c:v>7.792207792207792E-2</c:v>
                </c:pt>
                <c:pt idx="3">
                  <c:v>0.38961038961038963</c:v>
                </c:pt>
                <c:pt idx="4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0-4529-8B1F-C9FC06BF5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373280"/>
        <c:axId val="571081696"/>
      </c:barChart>
      <c:catAx>
        <c:axId val="20263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1081696"/>
        <c:crosses val="autoZero"/>
        <c:auto val="1"/>
        <c:lblAlgn val="ctr"/>
        <c:lblOffset val="100"/>
        <c:noMultiLvlLbl val="0"/>
      </c:catAx>
      <c:valAx>
        <c:axId val="5710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63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/>
              <a:t>Si</a:t>
            </a:r>
            <a:r>
              <a:rPr lang="es-CL" sz="2400" baseline="0"/>
              <a:t> la elección fuera el próximo domingo (%)</a:t>
            </a:r>
            <a:endParaRPr lang="es-CL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Hoja2!$C$70:$C$74</c:f>
              <c:strCache>
                <c:ptCount val="5"/>
                <c:pt idx="0">
                  <c:v>George Bordachart</c:v>
                </c:pt>
                <c:pt idx="1">
                  <c:v>Carlos Drews</c:v>
                </c:pt>
                <c:pt idx="2">
                  <c:v>Francisco Sanz</c:v>
                </c:pt>
                <c:pt idx="3">
                  <c:v>Celso Morales</c:v>
                </c:pt>
                <c:pt idx="4">
                  <c:v>Ninguno</c:v>
                </c:pt>
              </c:strCache>
            </c:strRef>
          </c:cat>
          <c:val>
            <c:numRef>
              <c:f>Hoja2!$D$70:$D$74</c:f>
            </c:numRef>
          </c:val>
          <c:extLst>
            <c:ext xmlns:c16="http://schemas.microsoft.com/office/drawing/2014/chart" uri="{C3380CC4-5D6E-409C-BE32-E72D297353CC}">
              <c16:uniqueId val="{00000000-D219-49B9-821B-A404F7BD867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Hoja2!$C$70:$C$74</c:f>
              <c:strCache>
                <c:ptCount val="5"/>
                <c:pt idx="0">
                  <c:v>George Bordachart</c:v>
                </c:pt>
                <c:pt idx="1">
                  <c:v>Carlos Drews</c:v>
                </c:pt>
                <c:pt idx="2">
                  <c:v>Francisco Sanz</c:v>
                </c:pt>
                <c:pt idx="3">
                  <c:v>Celso Morales</c:v>
                </c:pt>
                <c:pt idx="4">
                  <c:v>Ninguno</c:v>
                </c:pt>
              </c:strCache>
            </c:strRef>
          </c:cat>
          <c:val>
            <c:numRef>
              <c:f>Hoja2!$E$70:$E$74</c:f>
              <c:numCache>
                <c:formatCode>###0.0</c:formatCode>
                <c:ptCount val="5"/>
                <c:pt idx="0">
                  <c:v>8.75</c:v>
                </c:pt>
                <c:pt idx="1">
                  <c:v>17.25</c:v>
                </c:pt>
                <c:pt idx="2">
                  <c:v>6.25</c:v>
                </c:pt>
                <c:pt idx="3">
                  <c:v>14.249999999999998</c:v>
                </c:pt>
                <c:pt idx="4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9-49B9-821B-A404F7BD8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4395248"/>
        <c:axId val="565417920"/>
      </c:barChart>
      <c:catAx>
        <c:axId val="56439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5417920"/>
        <c:crosses val="autoZero"/>
        <c:auto val="1"/>
        <c:lblAlgn val="ctr"/>
        <c:lblOffset val="100"/>
        <c:noMultiLvlLbl val="0"/>
      </c:catAx>
      <c:valAx>
        <c:axId val="5654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39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/>
              <a:t>Si la elección fuera el próximo domingo (proyección porcentual)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Hoja2!$I$71:$I$74</c:f>
              <c:strCache>
                <c:ptCount val="4"/>
                <c:pt idx="0">
                  <c:v>George Bordachart</c:v>
                </c:pt>
                <c:pt idx="1">
                  <c:v>Carlos Drews</c:v>
                </c:pt>
                <c:pt idx="2">
                  <c:v>Francisco Sanz</c:v>
                </c:pt>
                <c:pt idx="3">
                  <c:v>Celso Morales</c:v>
                </c:pt>
              </c:strCache>
            </c:strRef>
          </c:cat>
          <c:val>
            <c:numRef>
              <c:f>Hoja2!$J$71:$J$74</c:f>
            </c:numRef>
          </c:val>
          <c:extLst>
            <c:ext xmlns:c16="http://schemas.microsoft.com/office/drawing/2014/chart" uri="{C3380CC4-5D6E-409C-BE32-E72D297353CC}">
              <c16:uniqueId val="{00000000-18B9-42D5-9202-4ACE57EF40B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Hoja2!$I$71:$I$74</c:f>
              <c:strCache>
                <c:ptCount val="4"/>
                <c:pt idx="0">
                  <c:v>George Bordachart</c:v>
                </c:pt>
                <c:pt idx="1">
                  <c:v>Carlos Drews</c:v>
                </c:pt>
                <c:pt idx="2">
                  <c:v>Francisco Sanz</c:v>
                </c:pt>
                <c:pt idx="3">
                  <c:v>Celso Morales</c:v>
                </c:pt>
              </c:strCache>
            </c:strRef>
          </c:cat>
          <c:val>
            <c:numRef>
              <c:f>Hoja2!$K$71:$K$74</c:f>
              <c:numCache>
                <c:formatCode>###0.00</c:formatCode>
                <c:ptCount val="4"/>
                <c:pt idx="0">
                  <c:v>0.18817204301075269</c:v>
                </c:pt>
                <c:pt idx="1">
                  <c:v>0.37096774193548387</c:v>
                </c:pt>
                <c:pt idx="2">
                  <c:v>0.13440860215053763</c:v>
                </c:pt>
                <c:pt idx="3">
                  <c:v>0.30645161290322581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9-42D5-9202-4ACE57EF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3538512"/>
        <c:axId val="561495536"/>
      </c:barChart>
      <c:catAx>
        <c:axId val="202353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1495536"/>
        <c:crosses val="autoZero"/>
        <c:auto val="1"/>
        <c:lblAlgn val="ctr"/>
        <c:lblOffset val="100"/>
        <c:noMultiLvlLbl val="0"/>
      </c:catAx>
      <c:valAx>
        <c:axId val="5614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353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9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10/20/2023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9752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8C2F9-97FE-B0BB-0CC8-C7C9BB03C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575" y="540000"/>
            <a:ext cx="4500561" cy="4259814"/>
          </a:xfrm>
        </p:spPr>
        <p:txBody>
          <a:bodyPr>
            <a:normAutofit/>
          </a:bodyPr>
          <a:lstStyle/>
          <a:p>
            <a:r>
              <a:rPr lang="es-MX"/>
              <a:t>Encuesta política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8284D-8C39-24B2-1F39-11D98EFE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4988476"/>
            <a:ext cx="4500561" cy="1320249"/>
          </a:xfrm>
        </p:spPr>
        <p:txBody>
          <a:bodyPr>
            <a:normAutofit/>
          </a:bodyPr>
          <a:lstStyle/>
          <a:p>
            <a:r>
              <a:rPr lang="es-MX" dirty="0"/>
              <a:t>Curicó - octubre 2023</a:t>
            </a:r>
            <a:endParaRPr lang="es-CL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Un salpicón de colores en una superficie blanca">
            <a:extLst>
              <a:ext uri="{FF2B5EF4-FFF2-40B4-BE49-F238E27FC236}">
                <a16:creationId xmlns:a16="http://schemas.microsoft.com/office/drawing/2014/main" id="{85AC203A-C72B-3ED2-5BFE-4969BF6DF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253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5CDDD7E-4ED8-A2F8-422C-7C029421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84" y="341395"/>
            <a:ext cx="9470831" cy="61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3F1402-2867-4C4F-A1BA-606198AD7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514" y="-87086"/>
            <a:ext cx="4320000" cy="4320000"/>
          </a:xfrm>
          <a:prstGeom prst="ellipse">
            <a:avLst/>
          </a:prstGeom>
          <a:solidFill>
            <a:schemeClr val="accent3">
              <a:alpha val="96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87A981-7310-4FDA-96E6-73ECCD6C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3874" y="3600"/>
            <a:ext cx="6854400" cy="68544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D4C940-D8EF-42FB-B65E-81A70494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" y="1640114"/>
            <a:ext cx="5217886" cy="521788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60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A1B230-58D0-41AA-8ACD-0AE93078B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6000" y="0"/>
            <a:ext cx="10800000" cy="6858000"/>
            <a:chOff x="2328000" y="0"/>
            <a:chExt cx="2880000" cy="144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B32BAF-B8A7-40EA-8C6C-3409A4268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68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B64E17-54DF-4E9F-BB8F-9619CAE1A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328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EDD01-B338-442A-9214-A38E48E3F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048499" y="1714500"/>
            <a:ext cx="6858000" cy="3429000"/>
            <a:chOff x="0" y="0"/>
            <a:chExt cx="2880000" cy="1440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44701A-B337-4728-803C-208856DC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B1125A-A245-40E7-937C-DB195DADF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45038F8-360D-46AD-B2F1-47DAB7AA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0000">
                <a:schemeClr val="accent3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297267-64FC-46DE-88B8-E76DC4691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39ED38-2CEA-76E1-058B-9ECA9BF7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Bombero</a:t>
            </a:r>
            <a:r>
              <a:rPr lang="en-US" sz="4000" dirty="0"/>
              <a:t> Garrido </a:t>
            </a:r>
            <a:r>
              <a:rPr lang="en-US" sz="4000" dirty="0" err="1"/>
              <a:t>presenta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mayor </a:t>
            </a:r>
            <a:r>
              <a:rPr lang="en-US" sz="4000" dirty="0" err="1"/>
              <a:t>nivel</a:t>
            </a:r>
            <a:r>
              <a:rPr lang="en-US" sz="4000" dirty="0"/>
              <a:t> de </a:t>
            </a:r>
            <a:r>
              <a:rPr lang="en-US" sz="4000" dirty="0" err="1"/>
              <a:t>conocimiento</a:t>
            </a:r>
            <a:r>
              <a:rPr lang="en-US" sz="4000" dirty="0"/>
              <a:t> de Carlos Drews, y </a:t>
            </a:r>
            <a:r>
              <a:rPr lang="en-US" sz="4000" dirty="0" err="1"/>
              <a:t>Rauquén</a:t>
            </a:r>
            <a:r>
              <a:rPr lang="en-US" sz="4000" dirty="0"/>
              <a:t> – San Sebastián,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menor</a:t>
            </a:r>
            <a:r>
              <a:rPr lang="en-US" sz="4000" dirty="0"/>
              <a:t>.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0A09031-1697-4CF1-8372-9D6B798ED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7424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D8A3C83-2C3C-3994-356E-A2BDF0DC2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146988"/>
              </p:ext>
            </p:extLst>
          </p:nvPr>
        </p:nvGraphicFramePr>
        <p:xfrm>
          <a:off x="6289200" y="549274"/>
          <a:ext cx="5353200" cy="575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14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96FB95-568D-EE44-10F3-E0C2FBBC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87" y="549273"/>
            <a:ext cx="9167619" cy="57594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37F4DF-7C5C-9B2B-853B-DDAB9F85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877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E33A-BE3C-F12C-143A-4FC15A77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D820C24-F398-BE7B-41F1-08AEF2FD8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58257"/>
              </p:ext>
            </p:extLst>
          </p:nvPr>
        </p:nvGraphicFramePr>
        <p:xfrm>
          <a:off x="2447925" y="549274"/>
          <a:ext cx="7953375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96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C64705-9739-4BE2-E4B1-B78B8404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3" y="571412"/>
            <a:ext cx="9545262" cy="57373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325065-4285-9F32-A679-932E3FFE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957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629B80-717B-74FB-9035-C4FAB85F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Principales</a:t>
            </a:r>
            <a:r>
              <a:rPr lang="en-US" sz="5400" dirty="0"/>
              <a:t> </a:t>
            </a:r>
            <a:r>
              <a:rPr lang="en-US" sz="5400" dirty="0" err="1"/>
              <a:t>problemas</a:t>
            </a:r>
            <a:r>
              <a:rPr lang="en-US" sz="5400" dirty="0"/>
              <a:t> </a:t>
            </a:r>
            <a:r>
              <a:rPr lang="en-US" sz="5400" dirty="0" err="1"/>
              <a:t>por</a:t>
            </a:r>
            <a:r>
              <a:rPr lang="en-US" sz="5400" dirty="0"/>
              <a:t> </a:t>
            </a:r>
            <a:r>
              <a:rPr lang="en-US" sz="5400" dirty="0" err="1"/>
              <a:t>solucionar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curicó</a:t>
            </a:r>
            <a:r>
              <a:rPr lang="en-US" sz="5400" dirty="0"/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7579F2-2EE9-0EE2-9A73-D23CA1DCC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94610"/>
              </p:ext>
            </p:extLst>
          </p:nvPr>
        </p:nvGraphicFramePr>
        <p:xfrm>
          <a:off x="540000" y="551249"/>
          <a:ext cx="6049715" cy="6026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279">
                  <a:extLst>
                    <a:ext uri="{9D8B030D-6E8A-4147-A177-3AD203B41FA5}">
                      <a16:colId xmlns:a16="http://schemas.microsoft.com/office/drawing/2014/main" val="2407251733"/>
                    </a:ext>
                  </a:extLst>
                </a:gridCol>
                <a:gridCol w="2441436">
                  <a:extLst>
                    <a:ext uri="{9D8B030D-6E8A-4147-A177-3AD203B41FA5}">
                      <a16:colId xmlns:a16="http://schemas.microsoft.com/office/drawing/2014/main" val="3389687310"/>
                    </a:ext>
                  </a:extLst>
                </a:gridCol>
              </a:tblGrid>
              <a:tr h="1141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3400" kern="0" dirty="0">
                          <a:effectLst/>
                        </a:rPr>
                        <a:t>Problemas</a:t>
                      </a:r>
                      <a:endParaRPr lang="es-CL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800" kern="0" dirty="0">
                          <a:effectLst/>
                        </a:rPr>
                        <a:t>Porcentaje</a:t>
                      </a:r>
                      <a:endParaRPr lang="es-CL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1654793607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Delincuencia 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23,9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2797435638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Arreglo de calles y veredas 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21,1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4287611282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Drogadicción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5,9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1785150235"/>
                  </a:ext>
                </a:extLst>
              </a:tr>
              <a:tr h="72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Mejorar estado de las áreas verdes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5,2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3432814457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Escaso patrullaje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5,1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2064008791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Aseo y Ornato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4,7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3513616072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Salud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4,6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322983222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Iluminación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4,0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2335335556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Escasa locomoción y tacos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2,7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254074327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Escasos lomos de toro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2,4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2762757532"/>
                  </a:ext>
                </a:extLst>
              </a:tr>
              <a:tr h="38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>
                          <a:effectLst/>
                        </a:rPr>
                        <a:t>Alcantarillado </a:t>
                      </a:r>
                      <a:endParaRPr lang="es-CL" sz="2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100" kern="0" dirty="0">
                          <a:effectLst/>
                        </a:rPr>
                        <a:t>2,1</a:t>
                      </a:r>
                      <a:endParaRPr lang="es-CL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46" marR="83346" marT="0" marB="0" anchor="b"/>
                </a:tc>
                <a:extLst>
                  <a:ext uri="{0D108BD9-81ED-4DB2-BD59-A6C34878D82A}">
                    <a16:rowId xmlns:a16="http://schemas.microsoft.com/office/drawing/2014/main" val="362937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9DB15D-F278-25D4-E0BC-2B8C64D3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17" y="549102"/>
            <a:ext cx="8474509" cy="57596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4BA991-DAD8-E89A-D7D8-C1CF91E3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748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1AE6B0-27BE-B2A9-48FC-7B8A2AA7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5" y="539081"/>
            <a:ext cx="6867939" cy="58163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3CBFE9-75A8-388B-9031-5B7F052E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491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5D43F5-BD31-662A-4EE1-FFFF03D4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A un </a:t>
            </a:r>
            <a:r>
              <a:rPr lang="en-US" sz="4000" dirty="0" err="1"/>
              <a:t>año</a:t>
            </a:r>
            <a:r>
              <a:rPr lang="en-US" sz="4000" dirty="0"/>
              <a:t> de las </a:t>
            </a:r>
            <a:r>
              <a:rPr lang="en-US" sz="4000" dirty="0" err="1"/>
              <a:t>elecciones</a:t>
            </a:r>
            <a:r>
              <a:rPr lang="en-US" sz="4000" dirty="0"/>
              <a:t> </a:t>
            </a:r>
            <a:r>
              <a:rPr lang="en-US" sz="4000" dirty="0" err="1"/>
              <a:t>destaca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alto </a:t>
            </a:r>
            <a:r>
              <a:rPr lang="en-US" sz="4000" dirty="0" err="1"/>
              <a:t>nivel</a:t>
            </a:r>
            <a:r>
              <a:rPr lang="en-US" sz="4000" dirty="0"/>
              <a:t> de </a:t>
            </a:r>
            <a:r>
              <a:rPr lang="en-US" sz="4000" dirty="0" err="1"/>
              <a:t>incertidumbre</a:t>
            </a:r>
            <a:endParaRPr lang="en-US" sz="4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F17383B-2193-F0D8-DC09-8524E819C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632514"/>
              </p:ext>
            </p:extLst>
          </p:nvPr>
        </p:nvGraphicFramePr>
        <p:xfrm>
          <a:off x="540000" y="540000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18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58ECEF-B5C9-4C7F-89FC-542F91D0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Sin embargo, </a:t>
            </a:r>
            <a:r>
              <a:rPr lang="en-US" sz="4000" dirty="0" err="1"/>
              <a:t>en</a:t>
            </a:r>
            <a:r>
              <a:rPr lang="en-US" sz="4000" dirty="0"/>
              <a:t> un </a:t>
            </a:r>
            <a:r>
              <a:rPr lang="en-US" sz="4000" dirty="0" err="1"/>
              <a:t>escenario</a:t>
            </a:r>
            <a:r>
              <a:rPr lang="en-US" sz="4000" dirty="0"/>
              <a:t> de </a:t>
            </a:r>
            <a:r>
              <a:rPr lang="en-US" sz="4000" dirty="0" err="1"/>
              <a:t>voto</a:t>
            </a:r>
            <a:r>
              <a:rPr lang="en-US" sz="4000" dirty="0"/>
              <a:t> </a:t>
            </a:r>
            <a:r>
              <a:rPr lang="en-US" sz="4000" dirty="0" err="1"/>
              <a:t>obligatorio</a:t>
            </a:r>
            <a:r>
              <a:rPr lang="en-US" sz="4000" dirty="0"/>
              <a:t>, la </a:t>
            </a:r>
            <a:r>
              <a:rPr lang="en-US" sz="4000" dirty="0" err="1"/>
              <a:t>proyección</a:t>
            </a:r>
            <a:r>
              <a:rPr lang="en-US" sz="4000" dirty="0"/>
              <a:t> </a:t>
            </a:r>
            <a:r>
              <a:rPr lang="en-US" sz="4000" dirty="0" err="1"/>
              <a:t>esperada</a:t>
            </a:r>
            <a:r>
              <a:rPr lang="en-US" sz="4000" dirty="0"/>
              <a:t> es la que </a:t>
            </a:r>
            <a:r>
              <a:rPr lang="en-US" sz="4000" dirty="0" err="1"/>
              <a:t>muestra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gráfico</a:t>
            </a:r>
            <a:r>
              <a:rPr lang="en-US" sz="4000" dirty="0"/>
              <a:t>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A3F62D2-CCB9-6716-D49E-0AC0978FC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611831"/>
              </p:ext>
            </p:extLst>
          </p:nvPr>
        </p:nvGraphicFramePr>
        <p:xfrm>
          <a:off x="550864" y="544637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93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E20F5E-2BE7-98DE-5DE5-D7F84FB2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16EB93-E299-481D-A004-769603D3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CD13B55-E709-4E18-924B-655433A92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A3B2E1D-0135-45FF-990A-436697D2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2BD9E0F-507C-49AD-B619-B42B4D34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8C4273D-3EF2-88A9-417A-1A5781F4F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1" r="-2" b="-2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B415D7-FB10-23C0-164E-112153FB8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88354"/>
              </p:ext>
            </p:extLst>
          </p:nvPr>
        </p:nvGraphicFramePr>
        <p:xfrm>
          <a:off x="3396570" y="-360575"/>
          <a:ext cx="5180287" cy="648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861">
                  <a:extLst>
                    <a:ext uri="{9D8B030D-6E8A-4147-A177-3AD203B41FA5}">
                      <a16:colId xmlns:a16="http://schemas.microsoft.com/office/drawing/2014/main" val="2769448501"/>
                    </a:ext>
                  </a:extLst>
                </a:gridCol>
                <a:gridCol w="1351802">
                  <a:extLst>
                    <a:ext uri="{9D8B030D-6E8A-4147-A177-3AD203B41FA5}">
                      <a16:colId xmlns:a16="http://schemas.microsoft.com/office/drawing/2014/main" val="1996339889"/>
                    </a:ext>
                  </a:extLst>
                </a:gridCol>
                <a:gridCol w="1287624">
                  <a:extLst>
                    <a:ext uri="{9D8B030D-6E8A-4147-A177-3AD203B41FA5}">
                      <a16:colId xmlns:a16="http://schemas.microsoft.com/office/drawing/2014/main" val="3835407880"/>
                    </a:ext>
                  </a:extLst>
                </a:gridCol>
              </a:tblGrid>
              <a:tr h="171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 dirty="0">
                          <a:effectLst/>
                        </a:rPr>
                        <a:t>Territorio encuestado</a:t>
                      </a:r>
                      <a:endParaRPr lang="es-C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Número encuestas 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Porcentaje 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1281062785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Los Niches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5,0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3079659203"/>
                  </a:ext>
                </a:extLst>
              </a:tr>
              <a:tr h="45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Potrero Grande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5,0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2518832966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Aguas Negras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94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23,5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2084126183"/>
                  </a:ext>
                </a:extLst>
              </a:tr>
              <a:tr h="46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Curicó – Manuel Rodríguez - Sol de Septiembre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49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12,3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408794205"/>
                  </a:ext>
                </a:extLst>
              </a:tr>
              <a:tr h="45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Mataquito - Marquesa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28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7,0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4060489105"/>
                  </a:ext>
                </a:extLst>
              </a:tr>
              <a:tr h="45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Rauquén - San Sebastián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51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12,8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3733233453"/>
                  </a:ext>
                </a:extLst>
              </a:tr>
              <a:tr h="459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Bombero Garrido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24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6,0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726623015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Vaticano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23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5,8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3144068499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Sarmiento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51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12,8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154033189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Santa Fé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5,0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3236125071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El Boldo 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20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5,0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661975229"/>
                  </a:ext>
                </a:extLst>
              </a:tr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Total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>
                          <a:effectLst/>
                        </a:rPr>
                        <a:t>400</a:t>
                      </a:r>
                      <a:endParaRPr lang="es-C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0" dirty="0">
                          <a:effectLst/>
                        </a:rPr>
                        <a:t>100,0</a:t>
                      </a:r>
                      <a:endParaRPr lang="es-C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8" marR="34488" marT="0" marB="0" anchor="b"/>
                </a:tc>
                <a:extLst>
                  <a:ext uri="{0D108BD9-81ED-4DB2-BD59-A6C34878D82A}">
                    <a16:rowId xmlns:a16="http://schemas.microsoft.com/office/drawing/2014/main" val="3044546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8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1FA6D6-032B-9A26-E4DB-FFBB73E8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000" dirty="0"/>
              <a:t>A un año de las elecciones destaca el alto nivel de incertidumbre</a:t>
            </a:r>
            <a:endParaRPr lang="en-US" sz="4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D29B490-57CA-966A-0EFE-F264E7E74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370297"/>
              </p:ext>
            </p:extLst>
          </p:nvPr>
        </p:nvGraphicFramePr>
        <p:xfrm>
          <a:off x="566057" y="549276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064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B49ADE-CC5C-185A-0DF4-72E4CCBA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000" dirty="0"/>
              <a:t>Sin embargo, en un escenario de voto obligatorio, la proyección esperada es la que muestra el gráfico.</a:t>
            </a:r>
            <a:endParaRPr lang="en-US" sz="4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2868A58-2092-4617-A347-98E6D1406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97752"/>
              </p:ext>
            </p:extLst>
          </p:nvPr>
        </p:nvGraphicFramePr>
        <p:xfrm>
          <a:off x="540000" y="540000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25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746EEE-0174-AC75-5D49-5D10D658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000" dirty="0"/>
              <a:t>A un año de las elecciones destaca el alto nivel de incertidumbre</a:t>
            </a:r>
            <a:endParaRPr lang="en-US" sz="4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D7ABC6C-1637-C403-4DBC-48635F192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980111"/>
              </p:ext>
            </p:extLst>
          </p:nvPr>
        </p:nvGraphicFramePr>
        <p:xfrm>
          <a:off x="550864" y="544637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881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85140A-3EA7-5EF9-C64D-2BF34228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000" dirty="0"/>
              <a:t>Sin embargo, en un escenario de voto obligatorio, la proyección esperada es la que muestra el gráfico.</a:t>
            </a:r>
            <a:endParaRPr lang="en-US" sz="4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D633479-739A-8C4D-8CA1-542D57247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083057"/>
              </p:ext>
            </p:extLst>
          </p:nvPr>
        </p:nvGraphicFramePr>
        <p:xfrm>
          <a:off x="540000" y="540000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8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1222D9-6B31-2EA4-C2EC-000A0F53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El </a:t>
            </a:r>
            <a:r>
              <a:rPr lang="en-US" sz="4000" dirty="0" err="1"/>
              <a:t>nivel</a:t>
            </a:r>
            <a:r>
              <a:rPr lang="en-US" sz="4000" dirty="0"/>
              <a:t> de </a:t>
            </a:r>
            <a:r>
              <a:rPr lang="en-US" sz="4000" dirty="0" err="1"/>
              <a:t>conocimiento</a:t>
            </a:r>
            <a:r>
              <a:rPr lang="en-US" sz="4000" dirty="0"/>
              <a:t> de Carlos Drews </a:t>
            </a:r>
            <a:r>
              <a:rPr lang="en-US" sz="4000" dirty="0" err="1"/>
              <a:t>alcanza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25,3%, de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cuales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21% </a:t>
            </a:r>
            <a:r>
              <a:rPr lang="en-US" sz="4000" dirty="0" err="1"/>
              <a:t>votaría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él</a:t>
            </a:r>
            <a:r>
              <a:rPr lang="en-US" sz="4000" dirty="0"/>
              <a:t>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0E4C99B-4533-9930-B0B7-2786AB416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61257"/>
              </p:ext>
            </p:extLst>
          </p:nvPr>
        </p:nvGraphicFramePr>
        <p:xfrm>
          <a:off x="540000" y="540000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757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0A79FE-BA1D-8DF4-6F4D-6A16D7A5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439" y="1462642"/>
            <a:ext cx="4500561" cy="4259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Es </a:t>
            </a:r>
            <a:r>
              <a:rPr lang="en-US" sz="4000" dirty="0" err="1"/>
              <a:t>decir</a:t>
            </a:r>
            <a:r>
              <a:rPr lang="en-US" sz="4000" dirty="0"/>
              <a:t>, de </a:t>
            </a:r>
            <a:r>
              <a:rPr lang="en-US" sz="4000" dirty="0" err="1"/>
              <a:t>cada</a:t>
            </a:r>
            <a:r>
              <a:rPr lang="en-US" sz="4000" dirty="0"/>
              <a:t> 10 personas que </a:t>
            </a:r>
            <a:r>
              <a:rPr lang="en-US" sz="4000" dirty="0" err="1"/>
              <a:t>conocen</a:t>
            </a:r>
            <a:r>
              <a:rPr lang="en-US" sz="4000" dirty="0"/>
              <a:t> a Carlos Drews, 8 </a:t>
            </a:r>
            <a:r>
              <a:rPr lang="en-US" sz="4000" dirty="0" err="1"/>
              <a:t>votarían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él</a:t>
            </a:r>
            <a:r>
              <a:rPr lang="en-US" sz="4000" dirty="0"/>
              <a:t>, lo que </a:t>
            </a:r>
            <a:r>
              <a:rPr lang="en-US" sz="4000" dirty="0" err="1"/>
              <a:t>representa</a:t>
            </a:r>
            <a:r>
              <a:rPr lang="en-US" sz="4000" dirty="0"/>
              <a:t> un </a:t>
            </a:r>
            <a:r>
              <a:rPr lang="en-US" sz="4000" dirty="0" err="1"/>
              <a:t>muy</a:t>
            </a:r>
            <a:r>
              <a:rPr lang="en-US" sz="4000" dirty="0"/>
              <a:t> bajo </a:t>
            </a:r>
            <a:r>
              <a:rPr lang="en-US" sz="4000" dirty="0" err="1"/>
              <a:t>nivel</a:t>
            </a:r>
            <a:r>
              <a:rPr lang="en-US" sz="4000" dirty="0"/>
              <a:t> de </a:t>
            </a:r>
            <a:r>
              <a:rPr lang="en-US" sz="4000" dirty="0" err="1"/>
              <a:t>rechazo</a:t>
            </a:r>
            <a:r>
              <a:rPr lang="en-US" sz="4000" dirty="0"/>
              <a:t>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B4C031-6F33-361A-D2B5-6E3197254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922225"/>
              </p:ext>
            </p:extLst>
          </p:nvPr>
        </p:nvGraphicFramePr>
        <p:xfrm>
          <a:off x="540000" y="540000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404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0DDFA-8872-19B0-55A3-4205E6BE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985" r="1" b="7751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4A5CBF4-323E-4A2D-A9CD-A3CC0050D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2406074" y="-5"/>
            <a:ext cx="9785926" cy="6858004"/>
            <a:chOff x="0" y="-3"/>
            <a:chExt cx="9785926" cy="68580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-3"/>
              <a:ext cx="9767888" cy="6858003"/>
              <a:chOff x="0" y="-3"/>
              <a:chExt cx="9767888" cy="685800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-1"/>
              <a:ext cx="9785926" cy="6858002"/>
              <a:chOff x="0" y="-1"/>
              <a:chExt cx="9785926" cy="685800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1241733" y="-1241732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26A215-743C-44FA-BCDF-557D447DD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-1"/>
              <a:ext cx="9768670" cy="6858002"/>
              <a:chOff x="0" y="-1"/>
              <a:chExt cx="9768670" cy="685800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C24E92-BC4D-4062-B4E9-06E64DFC6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82" y="3429000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36FDDFC-223B-4390-8055-FA8AA406EF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FB39BCD-EF61-44EB-2FDD-E655AEEF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2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Obras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emblemáticas</a:t>
            </a:r>
            <a:r>
              <a:rPr lang="en-US" sz="4000" dirty="0">
                <a:solidFill>
                  <a:srgbClr val="FFFFFF"/>
                </a:solidFill>
              </a:rPr>
              <a:t> para </a:t>
            </a:r>
            <a:r>
              <a:rPr lang="en-US" sz="4000" dirty="0" err="1">
                <a:solidFill>
                  <a:srgbClr val="FFFFFF"/>
                </a:solidFill>
              </a:rPr>
              <a:t>curicó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por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orden</a:t>
            </a:r>
            <a:r>
              <a:rPr lang="en-US" sz="4000" dirty="0">
                <a:solidFill>
                  <a:srgbClr val="FFFFFF"/>
                </a:solidFill>
              </a:rPr>
              <a:t> de </a:t>
            </a:r>
            <a:r>
              <a:rPr lang="en-US" sz="4000" dirty="0" err="1">
                <a:solidFill>
                  <a:srgbClr val="FFFFFF"/>
                </a:solidFill>
              </a:rPr>
              <a:t>importancia</a:t>
            </a:r>
            <a:r>
              <a:rPr lang="en-US" sz="40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A89676-12FD-8526-813D-B059C2467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2" y="172544"/>
            <a:ext cx="4144329" cy="762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430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06206-0091-C81C-6B9B-626C9E08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03B70A9-3B97-7D54-2BC8-B77748A97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561331"/>
              </p:ext>
            </p:extLst>
          </p:nvPr>
        </p:nvGraphicFramePr>
        <p:xfrm>
          <a:off x="2000251" y="549274"/>
          <a:ext cx="7591424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981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4D2393-02C6-0C9A-C9C5-7C64EA58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743912"/>
            <a:ext cx="9258270" cy="55648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C957BF-EF4F-52AD-47B4-2A699E9A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135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6189B7-1D31-A8B8-FF92-E1059F95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Si bien </a:t>
            </a:r>
            <a:r>
              <a:rPr lang="en-US" sz="4000" dirty="0" err="1"/>
              <a:t>el</a:t>
            </a:r>
            <a:r>
              <a:rPr lang="en-US" sz="4000" dirty="0"/>
              <a:t> 17,1% de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encuestados</a:t>
            </a:r>
            <a:r>
              <a:rPr lang="en-US" sz="4000" dirty="0"/>
              <a:t> </a:t>
            </a:r>
            <a:r>
              <a:rPr lang="en-US" sz="4000" dirty="0" err="1"/>
              <a:t>señalan</a:t>
            </a:r>
            <a:r>
              <a:rPr lang="en-US" sz="4000" dirty="0"/>
              <a:t> </a:t>
            </a:r>
            <a:r>
              <a:rPr lang="en-US" sz="4000" dirty="0" err="1"/>
              <a:t>conocer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algún</a:t>
            </a:r>
            <a:r>
              <a:rPr lang="en-US" sz="4000" dirty="0"/>
              <a:t> </a:t>
            </a:r>
            <a:r>
              <a:rPr lang="en-US" sz="4000" dirty="0" err="1"/>
              <a:t>grado</a:t>
            </a:r>
            <a:r>
              <a:rPr lang="en-US" sz="4000" dirty="0"/>
              <a:t> a la </a:t>
            </a:r>
            <a:r>
              <a:rPr lang="en-US" sz="4000" dirty="0" err="1"/>
              <a:t>senadora</a:t>
            </a:r>
            <a:r>
              <a:rPr lang="en-US" sz="4000" dirty="0"/>
              <a:t>,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nivel</a:t>
            </a:r>
            <a:r>
              <a:rPr lang="en-US" sz="4000" dirty="0"/>
              <a:t> de </a:t>
            </a:r>
            <a:r>
              <a:rPr lang="en-US" sz="4000" dirty="0" err="1"/>
              <a:t>rechazo</a:t>
            </a:r>
            <a:r>
              <a:rPr lang="en-US" sz="4000" dirty="0"/>
              <a:t> es del 32,3%, </a:t>
            </a:r>
            <a:r>
              <a:rPr lang="en-US" sz="4000" dirty="0" err="1"/>
              <a:t>donde</a:t>
            </a:r>
            <a:r>
              <a:rPr lang="en-US" sz="4000" dirty="0"/>
              <a:t> </a:t>
            </a:r>
            <a:r>
              <a:rPr lang="en-US" sz="4000" dirty="0" err="1"/>
              <a:t>sólo</a:t>
            </a:r>
            <a:r>
              <a:rPr lang="en-US" sz="4000" dirty="0"/>
              <a:t> un 5% </a:t>
            </a:r>
            <a:r>
              <a:rPr lang="en-US" sz="4000" dirty="0" err="1"/>
              <a:t>votaría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ella</a:t>
            </a:r>
            <a:r>
              <a:rPr lang="en-US" sz="4000" dirty="0"/>
              <a:t>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63F417A-7A65-15D8-437C-D889F9B04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156142"/>
              </p:ext>
            </p:extLst>
          </p:nvPr>
        </p:nvGraphicFramePr>
        <p:xfrm>
          <a:off x="540000" y="540000"/>
          <a:ext cx="6049714" cy="5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130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6C64D-2746-EAE5-891D-777942B4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8E6319-B77E-8C0E-84C2-3C4D6F25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81" y="400816"/>
            <a:ext cx="7516319" cy="60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6C64D-2746-EAE5-891D-777942B4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6BA9CA-140B-D0AC-0304-D0EE0674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76" y="807045"/>
            <a:ext cx="8028980" cy="49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6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F6C64D-2746-EAE5-891D-777942B4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C5C4BF0-8E1A-4CDC-33DF-2C73A5312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130458"/>
              </p:ext>
            </p:extLst>
          </p:nvPr>
        </p:nvGraphicFramePr>
        <p:xfrm>
          <a:off x="2657475" y="693889"/>
          <a:ext cx="7086599" cy="550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02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54AB4-000A-2340-BC5A-CDBFA640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802299B-B374-72A3-DA5D-E72790309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510081"/>
              </p:ext>
            </p:extLst>
          </p:nvPr>
        </p:nvGraphicFramePr>
        <p:xfrm>
          <a:off x="2315817" y="549274"/>
          <a:ext cx="7523922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72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A2433-EBA7-1C0D-6ADD-DEB29E4F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140A5E3-908A-9323-5FDF-A7F4C5144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869791"/>
              </p:ext>
            </p:extLst>
          </p:nvPr>
        </p:nvGraphicFramePr>
        <p:xfrm>
          <a:off x="2385391" y="549274"/>
          <a:ext cx="7026965" cy="575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64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EBAD2A-5459-B869-F320-63932C57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91" y="595091"/>
            <a:ext cx="8403000" cy="57136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447113-0E1A-CC56-C08B-79E401C0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810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3BFD61-A0A3-8F81-4369-7600E2A1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59" y="549274"/>
            <a:ext cx="8855280" cy="5759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4A1755-DAC4-CEFB-0DF1-18166A7B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4305441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451</Words>
  <Application>Microsoft Office PowerPoint</Application>
  <PresentationFormat>Panorámica</PresentationFormat>
  <Paragraphs>94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Avenir Next LT Pro</vt:lpstr>
      <vt:lpstr>Bell MT</vt:lpstr>
      <vt:lpstr>Calibri</vt:lpstr>
      <vt:lpstr>GlowVTI</vt:lpstr>
      <vt:lpstr>Encuesta política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Bombero Garrido presenta el mayor nivel de conocimiento de Carlos Drews, y Rauquén – San Sebastián, el menor.</vt:lpstr>
      <vt:lpstr>Presentación de PowerPoint</vt:lpstr>
      <vt:lpstr>Presentación de PowerPoint</vt:lpstr>
      <vt:lpstr>Presentación de PowerPoint</vt:lpstr>
      <vt:lpstr>Principales problemas por solucionar en curicó </vt:lpstr>
      <vt:lpstr>Presentación de PowerPoint</vt:lpstr>
      <vt:lpstr>Presentación de PowerPoint</vt:lpstr>
      <vt:lpstr>A un año de las elecciones destaca el alto nivel de incertidumbre</vt:lpstr>
      <vt:lpstr>Sin embargo, en un escenario de voto obligatorio, la proyección esperada es la que muestra el gráfico.</vt:lpstr>
      <vt:lpstr>A un año de las elecciones destaca el alto nivel de incertidumbre</vt:lpstr>
      <vt:lpstr>Sin embargo, en un escenario de voto obligatorio, la proyección esperada es la que muestra el gráfico.</vt:lpstr>
      <vt:lpstr>A un año de las elecciones destaca el alto nivel de incertidumbre</vt:lpstr>
      <vt:lpstr>Sin embargo, en un escenario de voto obligatorio, la proyección esperada es la que muestra el gráfico.</vt:lpstr>
      <vt:lpstr>El nivel de conocimiento de Carlos Drews alcanza el 25,3%, de los cuales el 21% votaría por él.</vt:lpstr>
      <vt:lpstr>   Es decir, de cada 10 personas que conocen a Carlos Drews, 8 votarían por él, lo que representa un muy bajo nivel de rechazo. </vt:lpstr>
      <vt:lpstr>Obras emblemáticas para curicó, por orden de importancia. </vt:lpstr>
      <vt:lpstr>Presentación de PowerPoint</vt:lpstr>
      <vt:lpstr>Presentación de PowerPoint</vt:lpstr>
      <vt:lpstr>Si bien el 17,1% de los encuestados señalan conocer en algún grado a la senadora, el nivel de rechazo es del 32,3%, donde sólo un 5% votaría por ella.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política </dc:title>
  <dc:creator>PABLO MAURICIO DIAZ GUAJARDO</dc:creator>
  <cp:lastModifiedBy>PABLO MAURICIO DIAZ GUAJARDO</cp:lastModifiedBy>
  <cp:revision>17</cp:revision>
  <dcterms:created xsi:type="dcterms:W3CDTF">2023-10-14T00:25:19Z</dcterms:created>
  <dcterms:modified xsi:type="dcterms:W3CDTF">2023-10-20T19:11:58Z</dcterms:modified>
</cp:coreProperties>
</file>